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332" r:id="rId5"/>
    <p:sldId id="363" r:id="rId6"/>
    <p:sldId id="355" r:id="rId7"/>
    <p:sldId id="385" r:id="rId8"/>
    <p:sldId id="386" r:id="rId9"/>
    <p:sldId id="387" r:id="rId10"/>
    <p:sldId id="392" r:id="rId11"/>
    <p:sldId id="373" r:id="rId12"/>
    <p:sldId id="366" r:id="rId13"/>
    <p:sldId id="372" r:id="rId14"/>
    <p:sldId id="388" r:id="rId15"/>
    <p:sldId id="391" r:id="rId16"/>
    <p:sldId id="398" r:id="rId17"/>
    <p:sldId id="383" r:id="rId18"/>
    <p:sldId id="293" r:id="rId19"/>
    <p:sldId id="3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4607"/>
  </p:normalViewPr>
  <p:slideViewPr>
    <p:cSldViewPr snapToGrid="0" snapToObjects="1">
      <p:cViewPr varScale="1">
        <p:scale>
          <a:sx n="68" d="100"/>
          <a:sy n="68" d="100"/>
        </p:scale>
        <p:origin x="792"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a Harner" userId="cb0cad39-5305-4c72-9387-f1e47ba85e72" providerId="ADAL" clId="{AB1C88B3-84C3-473C-97F4-DFD5F50FD8B7}"/>
    <pc:docChg chg="modSld">
      <pc:chgData name="Alisa Harner" userId="cb0cad39-5305-4c72-9387-f1e47ba85e72" providerId="ADAL" clId="{AB1C88B3-84C3-473C-97F4-DFD5F50FD8B7}" dt="2021-03-23T18:46:46.634" v="83" actId="20577"/>
      <pc:docMkLst>
        <pc:docMk/>
      </pc:docMkLst>
      <pc:sldChg chg="modSp mod">
        <pc:chgData name="Alisa Harner" userId="cb0cad39-5305-4c72-9387-f1e47ba85e72" providerId="ADAL" clId="{AB1C88B3-84C3-473C-97F4-DFD5F50FD8B7}" dt="2021-03-23T18:46:46.634" v="83" actId="20577"/>
        <pc:sldMkLst>
          <pc:docMk/>
          <pc:sldMk cId="3248946087" sldId="399"/>
        </pc:sldMkLst>
        <pc:spChg chg="mod">
          <ac:chgData name="Alisa Harner" userId="cb0cad39-5305-4c72-9387-f1e47ba85e72" providerId="ADAL" clId="{AB1C88B3-84C3-473C-97F4-DFD5F50FD8B7}" dt="2021-03-23T18:46:46.634" v="83" actId="20577"/>
          <ac:spMkLst>
            <pc:docMk/>
            <pc:sldMk cId="3248946087" sldId="399"/>
            <ac:spMk id="9" creationId="{84AE7D14-FF8C-2042-A809-401984EFAE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E5D20-4E4A-9B42-96F3-A9B02FA67015}"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63F73-CFB3-F148-A035-9B8F6FB6F763}" type="slidenum">
              <a:rPr lang="en-US" smtClean="0"/>
              <a:t>‹#›</a:t>
            </a:fld>
            <a:endParaRPr lang="en-US"/>
          </a:p>
        </p:txBody>
      </p:sp>
    </p:spTree>
    <p:extLst>
      <p:ext uri="{BB962C8B-B14F-4D97-AF65-F5344CB8AC3E}">
        <p14:creationId xmlns:p14="http://schemas.microsoft.com/office/powerpoint/2010/main" val="104020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2</a:t>
            </a:fld>
            <a:endParaRPr lang="en-US"/>
          </a:p>
        </p:txBody>
      </p:sp>
    </p:spTree>
    <p:extLst>
      <p:ext uri="{BB962C8B-B14F-4D97-AF65-F5344CB8AC3E}">
        <p14:creationId xmlns:p14="http://schemas.microsoft.com/office/powerpoint/2010/main" val="225913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11</a:t>
            </a:fld>
            <a:endParaRPr lang="en-US"/>
          </a:p>
        </p:txBody>
      </p:sp>
    </p:spTree>
    <p:extLst>
      <p:ext uri="{BB962C8B-B14F-4D97-AF65-F5344CB8AC3E}">
        <p14:creationId xmlns:p14="http://schemas.microsoft.com/office/powerpoint/2010/main" val="286814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12</a:t>
            </a:fld>
            <a:endParaRPr lang="en-US"/>
          </a:p>
        </p:txBody>
      </p:sp>
    </p:spTree>
    <p:extLst>
      <p:ext uri="{BB962C8B-B14F-4D97-AF65-F5344CB8AC3E}">
        <p14:creationId xmlns:p14="http://schemas.microsoft.com/office/powerpoint/2010/main" val="174214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13</a:t>
            </a:fld>
            <a:endParaRPr lang="en-US"/>
          </a:p>
        </p:txBody>
      </p:sp>
    </p:spTree>
    <p:extLst>
      <p:ext uri="{BB962C8B-B14F-4D97-AF65-F5344CB8AC3E}">
        <p14:creationId xmlns:p14="http://schemas.microsoft.com/office/powerpoint/2010/main" val="23942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14</a:t>
            </a:fld>
            <a:endParaRPr lang="en-US"/>
          </a:p>
        </p:txBody>
      </p:sp>
    </p:spTree>
    <p:extLst>
      <p:ext uri="{BB962C8B-B14F-4D97-AF65-F5344CB8AC3E}">
        <p14:creationId xmlns:p14="http://schemas.microsoft.com/office/powerpoint/2010/main" val="177460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15</a:t>
            </a:fld>
            <a:endParaRPr lang="en-US"/>
          </a:p>
        </p:txBody>
      </p:sp>
    </p:spTree>
    <p:extLst>
      <p:ext uri="{BB962C8B-B14F-4D97-AF65-F5344CB8AC3E}">
        <p14:creationId xmlns:p14="http://schemas.microsoft.com/office/powerpoint/2010/main" val="190489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16</a:t>
            </a:fld>
            <a:endParaRPr lang="en-US"/>
          </a:p>
        </p:txBody>
      </p:sp>
    </p:spTree>
    <p:extLst>
      <p:ext uri="{BB962C8B-B14F-4D97-AF65-F5344CB8AC3E}">
        <p14:creationId xmlns:p14="http://schemas.microsoft.com/office/powerpoint/2010/main" val="255197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3</a:t>
            </a:fld>
            <a:endParaRPr lang="en-US"/>
          </a:p>
        </p:txBody>
      </p:sp>
    </p:spTree>
    <p:extLst>
      <p:ext uri="{BB962C8B-B14F-4D97-AF65-F5344CB8AC3E}">
        <p14:creationId xmlns:p14="http://schemas.microsoft.com/office/powerpoint/2010/main" val="190752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4</a:t>
            </a:fld>
            <a:endParaRPr lang="en-US"/>
          </a:p>
        </p:txBody>
      </p:sp>
    </p:spTree>
    <p:extLst>
      <p:ext uri="{BB962C8B-B14F-4D97-AF65-F5344CB8AC3E}">
        <p14:creationId xmlns:p14="http://schemas.microsoft.com/office/powerpoint/2010/main" val="147358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5</a:t>
            </a:fld>
            <a:endParaRPr lang="en-US"/>
          </a:p>
        </p:txBody>
      </p:sp>
    </p:spTree>
    <p:extLst>
      <p:ext uri="{BB962C8B-B14F-4D97-AF65-F5344CB8AC3E}">
        <p14:creationId xmlns:p14="http://schemas.microsoft.com/office/powerpoint/2010/main" val="138933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6</a:t>
            </a:fld>
            <a:endParaRPr lang="en-US"/>
          </a:p>
        </p:txBody>
      </p:sp>
    </p:spTree>
    <p:extLst>
      <p:ext uri="{BB962C8B-B14F-4D97-AF65-F5344CB8AC3E}">
        <p14:creationId xmlns:p14="http://schemas.microsoft.com/office/powerpoint/2010/main" val="232934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7</a:t>
            </a:fld>
            <a:endParaRPr lang="en-US"/>
          </a:p>
        </p:txBody>
      </p:sp>
    </p:spTree>
    <p:extLst>
      <p:ext uri="{BB962C8B-B14F-4D97-AF65-F5344CB8AC3E}">
        <p14:creationId xmlns:p14="http://schemas.microsoft.com/office/powerpoint/2010/main" val="108335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8</a:t>
            </a:fld>
            <a:endParaRPr lang="en-US"/>
          </a:p>
        </p:txBody>
      </p:sp>
    </p:spTree>
    <p:extLst>
      <p:ext uri="{BB962C8B-B14F-4D97-AF65-F5344CB8AC3E}">
        <p14:creationId xmlns:p14="http://schemas.microsoft.com/office/powerpoint/2010/main" val="6958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9</a:t>
            </a:fld>
            <a:endParaRPr lang="en-US"/>
          </a:p>
        </p:txBody>
      </p:sp>
    </p:spTree>
    <p:extLst>
      <p:ext uri="{BB962C8B-B14F-4D97-AF65-F5344CB8AC3E}">
        <p14:creationId xmlns:p14="http://schemas.microsoft.com/office/powerpoint/2010/main" val="185586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10</a:t>
            </a:fld>
            <a:endParaRPr lang="en-US"/>
          </a:p>
        </p:txBody>
      </p:sp>
    </p:spTree>
    <p:extLst>
      <p:ext uri="{BB962C8B-B14F-4D97-AF65-F5344CB8AC3E}">
        <p14:creationId xmlns:p14="http://schemas.microsoft.com/office/powerpoint/2010/main" val="142316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46190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50381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89827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79628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D897A8-2929-3B46-A5F2-05A0C7FBE5EB}"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21825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D897A8-2929-3B46-A5F2-05A0C7FBE5EB}"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264874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D897A8-2929-3B46-A5F2-05A0C7FBE5EB}"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63982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D897A8-2929-3B46-A5F2-05A0C7FBE5EB}"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35522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897A8-2929-3B46-A5F2-05A0C7FBE5EB}"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264525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897A8-2929-3B46-A5F2-05A0C7FBE5EB}"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320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897A8-2929-3B46-A5F2-05A0C7FBE5EB}"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11518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897A8-2929-3B46-A5F2-05A0C7FBE5EB}" type="datetimeFigureOut">
              <a:rPr lang="en-US" smtClean="0"/>
              <a:t>3/23/2021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0AB72-AA23-D046-AB99-5E613310D68B}" type="slidenum">
              <a:rPr lang="en-US" smtClean="0"/>
              <a:t>‹#›</a:t>
            </a:fld>
            <a:endParaRPr lang="en-US"/>
          </a:p>
        </p:txBody>
      </p:sp>
    </p:spTree>
    <p:extLst>
      <p:ext uri="{BB962C8B-B14F-4D97-AF65-F5344CB8AC3E}">
        <p14:creationId xmlns:p14="http://schemas.microsoft.com/office/powerpoint/2010/main" val="3246029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png"/><Relationship Id="rId7"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3"/>
          <a:stretch>
            <a:fillRect/>
          </a:stretch>
        </p:blipFill>
        <p:spPr>
          <a:xfrm>
            <a:off x="415350" y="263575"/>
            <a:ext cx="1284270" cy="1560632"/>
          </a:xfrm>
          <a:prstGeom prst="rect">
            <a:avLst/>
          </a:prstGeom>
        </p:spPr>
      </p:pic>
      <p:sp>
        <p:nvSpPr>
          <p:cNvPr id="9" name="TextBox 8">
            <a:extLst>
              <a:ext uri="{FF2B5EF4-FFF2-40B4-BE49-F238E27FC236}">
                <a16:creationId xmlns:a16="http://schemas.microsoft.com/office/drawing/2014/main" id="{7FAA45B4-C336-4244-8D0E-83B4DC375256}"/>
              </a:ext>
            </a:extLst>
          </p:cNvPr>
          <p:cNvSpPr txBox="1"/>
          <p:nvPr/>
        </p:nvSpPr>
        <p:spPr>
          <a:xfrm>
            <a:off x="2615785" y="5882043"/>
            <a:ext cx="7761734" cy="830997"/>
          </a:xfrm>
          <a:prstGeom prst="rect">
            <a:avLst/>
          </a:prstGeom>
          <a:noFill/>
        </p:spPr>
        <p:txBody>
          <a:bodyPr wrap="square" rtlCol="0">
            <a:spAutoFit/>
          </a:bodyPr>
          <a:lstStyle/>
          <a:p>
            <a:r>
              <a:rPr lang="en-US" sz="2400" b="1" dirty="0">
                <a:solidFill>
                  <a:schemeClr val="bg1"/>
                </a:solidFill>
              </a:rPr>
              <a:t>The photo shows the site development view from Marine Creek MS showing relocation of soils to level the site.</a:t>
            </a:r>
          </a:p>
        </p:txBody>
      </p:sp>
      <p:pic>
        <p:nvPicPr>
          <p:cNvPr id="5" name="Picture 4">
            <a:extLst>
              <a:ext uri="{FF2B5EF4-FFF2-40B4-BE49-F238E27FC236}">
                <a16:creationId xmlns:a16="http://schemas.microsoft.com/office/drawing/2014/main" id="{8C5554D8-604A-A54C-9BD7-AFD3C056FE9B}"/>
              </a:ext>
            </a:extLst>
          </p:cNvPr>
          <p:cNvPicPr>
            <a:picLocks noChangeAspect="1"/>
          </p:cNvPicPr>
          <p:nvPr/>
        </p:nvPicPr>
        <p:blipFill>
          <a:blip r:embed="rId4"/>
          <a:stretch>
            <a:fillRect/>
          </a:stretch>
        </p:blipFill>
        <p:spPr>
          <a:xfrm>
            <a:off x="2535442" y="763920"/>
            <a:ext cx="7677185" cy="5118123"/>
          </a:xfrm>
          <a:prstGeom prst="rect">
            <a:avLst/>
          </a:prstGeom>
          <a:ln w="19050">
            <a:solidFill>
              <a:schemeClr val="bg1"/>
            </a:solidFill>
          </a:ln>
        </p:spPr>
      </p:pic>
      <p:sp>
        <p:nvSpPr>
          <p:cNvPr id="2" name="Rectangle 1">
            <a:extLst>
              <a:ext uri="{FF2B5EF4-FFF2-40B4-BE49-F238E27FC236}">
                <a16:creationId xmlns:a16="http://schemas.microsoft.com/office/drawing/2014/main" id="{9B2A9E4D-2521-924B-B203-C38E3FE5A6E8}"/>
              </a:ext>
            </a:extLst>
          </p:cNvPr>
          <p:cNvSpPr/>
          <p:nvPr/>
        </p:nvSpPr>
        <p:spPr>
          <a:xfrm>
            <a:off x="3399118" y="179145"/>
            <a:ext cx="5949834" cy="584775"/>
          </a:xfrm>
          <a:prstGeom prst="rect">
            <a:avLst/>
          </a:prstGeom>
        </p:spPr>
        <p:txBody>
          <a:bodyPr wrap="none">
            <a:spAutoFit/>
          </a:bodyPr>
          <a:lstStyle/>
          <a:p>
            <a:r>
              <a:rPr lang="en-US" sz="3200" b="1" dirty="0">
                <a:solidFill>
                  <a:schemeClr val="bg1"/>
                </a:solidFill>
              </a:rPr>
              <a:t>NEW ADMINISTRATION BUILDING</a:t>
            </a:r>
          </a:p>
        </p:txBody>
      </p:sp>
    </p:spTree>
    <p:extLst>
      <p:ext uri="{BB962C8B-B14F-4D97-AF65-F5344CB8AC3E}">
        <p14:creationId xmlns:p14="http://schemas.microsoft.com/office/powerpoint/2010/main" val="53303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2" name="TextBox 11">
            <a:extLst>
              <a:ext uri="{FF2B5EF4-FFF2-40B4-BE49-F238E27FC236}">
                <a16:creationId xmlns:a16="http://schemas.microsoft.com/office/drawing/2014/main" id="{ADF8F56B-2662-CD43-BD05-0AF493CFA50D}"/>
              </a:ext>
            </a:extLst>
          </p:cNvPr>
          <p:cNvSpPr txBox="1"/>
          <p:nvPr/>
        </p:nvSpPr>
        <p:spPr>
          <a:xfrm>
            <a:off x="1685312" y="1014132"/>
            <a:ext cx="4318248" cy="1200329"/>
          </a:xfrm>
          <a:prstGeom prst="rect">
            <a:avLst/>
          </a:prstGeom>
          <a:noFill/>
        </p:spPr>
        <p:txBody>
          <a:bodyPr wrap="square" rtlCol="0">
            <a:spAutoFit/>
          </a:bodyPr>
          <a:lstStyle/>
          <a:p>
            <a:r>
              <a:rPr lang="en-US" sz="2400" b="1" dirty="0">
                <a:solidFill>
                  <a:schemeClr val="bg1"/>
                </a:solidFill>
              </a:rPr>
              <a:t>Tile installation of the wall tile in the gym/cafeteria hallway has been installed.</a:t>
            </a:r>
          </a:p>
        </p:txBody>
      </p:sp>
      <p:sp>
        <p:nvSpPr>
          <p:cNvPr id="2" name="TextBox 1">
            <a:extLst>
              <a:ext uri="{FF2B5EF4-FFF2-40B4-BE49-F238E27FC236}">
                <a16:creationId xmlns:a16="http://schemas.microsoft.com/office/drawing/2014/main" id="{0F22B255-F47B-9448-A824-1FF424CD6FF9}"/>
              </a:ext>
            </a:extLst>
          </p:cNvPr>
          <p:cNvSpPr txBox="1"/>
          <p:nvPr/>
        </p:nvSpPr>
        <p:spPr>
          <a:xfrm>
            <a:off x="6561787" y="4318196"/>
            <a:ext cx="4598625" cy="1200329"/>
          </a:xfrm>
          <a:prstGeom prst="rect">
            <a:avLst/>
          </a:prstGeom>
          <a:noFill/>
        </p:spPr>
        <p:txBody>
          <a:bodyPr wrap="square" rtlCol="0">
            <a:spAutoFit/>
          </a:bodyPr>
          <a:lstStyle/>
          <a:p>
            <a:r>
              <a:rPr lang="en-US" sz="2400" b="1" dirty="0">
                <a:solidFill>
                  <a:schemeClr val="bg1"/>
                </a:solidFill>
              </a:rPr>
              <a:t>Wall tile, ceiling grid, and quarry tile have been completed in the kitchen area.</a:t>
            </a:r>
          </a:p>
        </p:txBody>
      </p:sp>
      <p:pic>
        <p:nvPicPr>
          <p:cNvPr id="5" name="Picture 4">
            <a:extLst>
              <a:ext uri="{FF2B5EF4-FFF2-40B4-BE49-F238E27FC236}">
                <a16:creationId xmlns:a16="http://schemas.microsoft.com/office/drawing/2014/main" id="{2CEF0DF5-0601-394E-90F5-034D560D27A1}"/>
              </a:ext>
            </a:extLst>
          </p:cNvPr>
          <p:cNvPicPr>
            <a:picLocks noChangeAspect="1"/>
          </p:cNvPicPr>
          <p:nvPr/>
        </p:nvPicPr>
        <p:blipFill>
          <a:blip r:embed="rId5"/>
          <a:stretch>
            <a:fillRect/>
          </a:stretch>
        </p:blipFill>
        <p:spPr>
          <a:xfrm>
            <a:off x="6167099" y="493074"/>
            <a:ext cx="5639295" cy="3759530"/>
          </a:xfrm>
          <a:prstGeom prst="rect">
            <a:avLst/>
          </a:prstGeom>
          <a:ln w="19050">
            <a:solidFill>
              <a:schemeClr val="bg1"/>
            </a:solidFill>
          </a:ln>
        </p:spPr>
      </p:pic>
      <p:pic>
        <p:nvPicPr>
          <p:cNvPr id="10" name="Picture 9">
            <a:extLst>
              <a:ext uri="{FF2B5EF4-FFF2-40B4-BE49-F238E27FC236}">
                <a16:creationId xmlns:a16="http://schemas.microsoft.com/office/drawing/2014/main" id="{11DB4D36-8E50-294A-807E-8F1F933B4F3A}"/>
              </a:ext>
            </a:extLst>
          </p:cNvPr>
          <p:cNvPicPr>
            <a:picLocks noChangeAspect="1"/>
          </p:cNvPicPr>
          <p:nvPr/>
        </p:nvPicPr>
        <p:blipFill>
          <a:blip r:embed="rId6"/>
          <a:stretch>
            <a:fillRect/>
          </a:stretch>
        </p:blipFill>
        <p:spPr>
          <a:xfrm>
            <a:off x="498479" y="2281937"/>
            <a:ext cx="5912001" cy="3941334"/>
          </a:xfrm>
          <a:prstGeom prst="rect">
            <a:avLst/>
          </a:prstGeom>
          <a:ln w="19050">
            <a:solidFill>
              <a:schemeClr val="bg1"/>
            </a:solidFill>
          </a:ln>
        </p:spPr>
      </p:pic>
    </p:spTree>
    <p:extLst>
      <p:ext uri="{BB962C8B-B14F-4D97-AF65-F5344CB8AC3E}">
        <p14:creationId xmlns:p14="http://schemas.microsoft.com/office/powerpoint/2010/main" val="401039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0335FB-EE1F-4148-84A8-B773A5B1FF89}"/>
              </a:ext>
            </a:extLst>
          </p:cNvPr>
          <p:cNvPicPr>
            <a:picLocks noChangeAspect="1"/>
          </p:cNvPicPr>
          <p:nvPr/>
        </p:nvPicPr>
        <p:blipFill>
          <a:blip r:embed="rId4"/>
          <a:stretch>
            <a:fillRect/>
          </a:stretch>
        </p:blipFill>
        <p:spPr>
          <a:xfrm>
            <a:off x="6012871" y="233816"/>
            <a:ext cx="5942119" cy="3961412"/>
          </a:xfrm>
          <a:prstGeom prst="rect">
            <a:avLst/>
          </a:prstGeom>
          <a:ln w="19050">
            <a:solidFill>
              <a:schemeClr val="bg1"/>
            </a:solidFill>
          </a:ln>
        </p:spPr>
      </p:pic>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5"/>
          <a:stretch>
            <a:fillRect/>
          </a:stretch>
        </p:blipFill>
        <p:spPr>
          <a:xfrm>
            <a:off x="498479" y="233816"/>
            <a:ext cx="1284270" cy="1560632"/>
          </a:xfrm>
          <a:prstGeom prst="rect">
            <a:avLst/>
          </a:prstGeom>
        </p:spPr>
      </p:pic>
      <p:sp>
        <p:nvSpPr>
          <p:cNvPr id="2" name="TextBox 1">
            <a:extLst>
              <a:ext uri="{FF2B5EF4-FFF2-40B4-BE49-F238E27FC236}">
                <a16:creationId xmlns:a16="http://schemas.microsoft.com/office/drawing/2014/main" id="{A56BBEF2-DB37-8D4D-A0FE-9B80F11549AD}"/>
              </a:ext>
            </a:extLst>
          </p:cNvPr>
          <p:cNvSpPr txBox="1"/>
          <p:nvPr/>
        </p:nvSpPr>
        <p:spPr>
          <a:xfrm>
            <a:off x="6697832" y="4322440"/>
            <a:ext cx="4867080" cy="830997"/>
          </a:xfrm>
          <a:prstGeom prst="rect">
            <a:avLst/>
          </a:prstGeom>
          <a:noFill/>
        </p:spPr>
        <p:txBody>
          <a:bodyPr wrap="square" rtlCol="0">
            <a:spAutoFit/>
          </a:bodyPr>
          <a:lstStyle/>
          <a:p>
            <a:r>
              <a:rPr lang="en-US" sz="2400" b="1" dirty="0">
                <a:solidFill>
                  <a:schemeClr val="bg1"/>
                </a:solidFill>
              </a:rPr>
              <a:t>The gym floor and rough-in plumbing have been completed.</a:t>
            </a:r>
          </a:p>
        </p:txBody>
      </p:sp>
      <p:pic>
        <p:nvPicPr>
          <p:cNvPr id="11" name="Picture 10">
            <a:extLst>
              <a:ext uri="{FF2B5EF4-FFF2-40B4-BE49-F238E27FC236}">
                <a16:creationId xmlns:a16="http://schemas.microsoft.com/office/drawing/2014/main" id="{BBDA5143-B7C0-3445-944E-89E1FDEB50F5}"/>
              </a:ext>
            </a:extLst>
          </p:cNvPr>
          <p:cNvPicPr>
            <a:picLocks noChangeAspect="1"/>
          </p:cNvPicPr>
          <p:nvPr/>
        </p:nvPicPr>
        <p:blipFill>
          <a:blip r:embed="rId6"/>
          <a:stretch>
            <a:fillRect/>
          </a:stretch>
        </p:blipFill>
        <p:spPr>
          <a:xfrm>
            <a:off x="251617" y="2410309"/>
            <a:ext cx="6254114" cy="4169409"/>
          </a:xfrm>
          <a:prstGeom prst="rect">
            <a:avLst/>
          </a:prstGeom>
          <a:ln w="19050">
            <a:solidFill>
              <a:schemeClr val="bg1"/>
            </a:solidFill>
          </a:ln>
        </p:spPr>
      </p:pic>
    </p:spTree>
    <p:extLst>
      <p:ext uri="{BB962C8B-B14F-4D97-AF65-F5344CB8AC3E}">
        <p14:creationId xmlns:p14="http://schemas.microsoft.com/office/powerpoint/2010/main" val="43625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2" name="TextBox 11">
            <a:extLst>
              <a:ext uri="{FF2B5EF4-FFF2-40B4-BE49-F238E27FC236}">
                <a16:creationId xmlns:a16="http://schemas.microsoft.com/office/drawing/2014/main" id="{ADF8F56B-2662-CD43-BD05-0AF493CFA50D}"/>
              </a:ext>
            </a:extLst>
          </p:cNvPr>
          <p:cNvSpPr txBox="1"/>
          <p:nvPr/>
        </p:nvSpPr>
        <p:spPr>
          <a:xfrm>
            <a:off x="6402439" y="4635602"/>
            <a:ext cx="4833897" cy="1200329"/>
          </a:xfrm>
          <a:prstGeom prst="rect">
            <a:avLst/>
          </a:prstGeom>
          <a:noFill/>
        </p:spPr>
        <p:txBody>
          <a:bodyPr wrap="square" rtlCol="0">
            <a:spAutoFit/>
          </a:bodyPr>
          <a:lstStyle/>
          <a:p>
            <a:r>
              <a:rPr lang="en-US" sz="2400" b="1" dirty="0">
                <a:solidFill>
                  <a:schemeClr val="bg1"/>
                </a:solidFill>
              </a:rPr>
              <a:t>Cabinetry in the library has been installed along with delivery of the wooden doors.</a:t>
            </a:r>
          </a:p>
        </p:txBody>
      </p:sp>
      <p:pic>
        <p:nvPicPr>
          <p:cNvPr id="4" name="Picture 3">
            <a:extLst>
              <a:ext uri="{FF2B5EF4-FFF2-40B4-BE49-F238E27FC236}">
                <a16:creationId xmlns:a16="http://schemas.microsoft.com/office/drawing/2014/main" id="{7E4668A3-DFFE-9A4C-A1C2-82AE5A40B90F}"/>
              </a:ext>
            </a:extLst>
          </p:cNvPr>
          <p:cNvPicPr>
            <a:picLocks noChangeAspect="1"/>
          </p:cNvPicPr>
          <p:nvPr/>
        </p:nvPicPr>
        <p:blipFill>
          <a:blip r:embed="rId5"/>
          <a:stretch>
            <a:fillRect/>
          </a:stretch>
        </p:blipFill>
        <p:spPr>
          <a:xfrm>
            <a:off x="5524800" y="273332"/>
            <a:ext cx="6341124" cy="4227415"/>
          </a:xfrm>
          <a:prstGeom prst="rect">
            <a:avLst/>
          </a:prstGeom>
          <a:ln w="19050">
            <a:solidFill>
              <a:schemeClr val="bg1"/>
            </a:solidFill>
          </a:ln>
        </p:spPr>
      </p:pic>
      <p:pic>
        <p:nvPicPr>
          <p:cNvPr id="9" name="Picture 8">
            <a:extLst>
              <a:ext uri="{FF2B5EF4-FFF2-40B4-BE49-F238E27FC236}">
                <a16:creationId xmlns:a16="http://schemas.microsoft.com/office/drawing/2014/main" id="{3EC0B898-A9A2-6A48-9B67-3E2848C82864}"/>
              </a:ext>
            </a:extLst>
          </p:cNvPr>
          <p:cNvPicPr>
            <a:picLocks noChangeAspect="1"/>
          </p:cNvPicPr>
          <p:nvPr/>
        </p:nvPicPr>
        <p:blipFill>
          <a:blip r:embed="rId6"/>
          <a:stretch>
            <a:fillRect/>
          </a:stretch>
        </p:blipFill>
        <p:spPr>
          <a:xfrm>
            <a:off x="366157" y="2614983"/>
            <a:ext cx="5864102" cy="3909401"/>
          </a:xfrm>
          <a:prstGeom prst="rect">
            <a:avLst/>
          </a:prstGeom>
          <a:ln w="19050">
            <a:solidFill>
              <a:schemeClr val="bg1"/>
            </a:solidFill>
          </a:ln>
        </p:spPr>
      </p:pic>
    </p:spTree>
    <p:extLst>
      <p:ext uri="{BB962C8B-B14F-4D97-AF65-F5344CB8AC3E}">
        <p14:creationId xmlns:p14="http://schemas.microsoft.com/office/powerpoint/2010/main" val="428008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2" name="TextBox 11">
            <a:extLst>
              <a:ext uri="{FF2B5EF4-FFF2-40B4-BE49-F238E27FC236}">
                <a16:creationId xmlns:a16="http://schemas.microsoft.com/office/drawing/2014/main" id="{ADF8F56B-2662-CD43-BD05-0AF493CFA50D}"/>
              </a:ext>
            </a:extLst>
          </p:cNvPr>
          <p:cNvSpPr txBox="1"/>
          <p:nvPr/>
        </p:nvSpPr>
        <p:spPr>
          <a:xfrm>
            <a:off x="5403955" y="4114573"/>
            <a:ext cx="2109163" cy="1938992"/>
          </a:xfrm>
          <a:prstGeom prst="rect">
            <a:avLst/>
          </a:prstGeom>
          <a:noFill/>
        </p:spPr>
        <p:txBody>
          <a:bodyPr wrap="square" rtlCol="0">
            <a:spAutoFit/>
          </a:bodyPr>
          <a:lstStyle/>
          <a:p>
            <a:r>
              <a:rPr lang="en-US" sz="2400" b="1" dirty="0">
                <a:solidFill>
                  <a:schemeClr val="bg1"/>
                </a:solidFill>
              </a:rPr>
              <a:t>Photos show different stages of upstairs construction.</a:t>
            </a:r>
          </a:p>
        </p:txBody>
      </p:sp>
      <p:pic>
        <p:nvPicPr>
          <p:cNvPr id="3" name="Picture 2">
            <a:extLst>
              <a:ext uri="{FF2B5EF4-FFF2-40B4-BE49-F238E27FC236}">
                <a16:creationId xmlns:a16="http://schemas.microsoft.com/office/drawing/2014/main" id="{5875B4FF-179A-0543-957E-2E3ED55F06B0}"/>
              </a:ext>
            </a:extLst>
          </p:cNvPr>
          <p:cNvPicPr>
            <a:picLocks noChangeAspect="1"/>
          </p:cNvPicPr>
          <p:nvPr/>
        </p:nvPicPr>
        <p:blipFill>
          <a:blip r:embed="rId5"/>
          <a:stretch>
            <a:fillRect/>
          </a:stretch>
        </p:blipFill>
        <p:spPr>
          <a:xfrm>
            <a:off x="6897596" y="270447"/>
            <a:ext cx="5047001" cy="3364667"/>
          </a:xfrm>
          <a:prstGeom prst="rect">
            <a:avLst/>
          </a:prstGeom>
          <a:ln w="19050">
            <a:solidFill>
              <a:schemeClr val="bg1"/>
            </a:solidFill>
          </a:ln>
        </p:spPr>
      </p:pic>
      <p:pic>
        <p:nvPicPr>
          <p:cNvPr id="5" name="Picture 4">
            <a:extLst>
              <a:ext uri="{FF2B5EF4-FFF2-40B4-BE49-F238E27FC236}">
                <a16:creationId xmlns:a16="http://schemas.microsoft.com/office/drawing/2014/main" id="{46B2FE4E-606C-1841-8637-30A4CBB2D6C9}"/>
              </a:ext>
            </a:extLst>
          </p:cNvPr>
          <p:cNvPicPr>
            <a:picLocks noChangeAspect="1"/>
          </p:cNvPicPr>
          <p:nvPr/>
        </p:nvPicPr>
        <p:blipFill>
          <a:blip r:embed="rId6"/>
          <a:stretch>
            <a:fillRect/>
          </a:stretch>
        </p:blipFill>
        <p:spPr>
          <a:xfrm>
            <a:off x="7299755" y="3560069"/>
            <a:ext cx="4572000" cy="3048000"/>
          </a:xfrm>
          <a:prstGeom prst="rect">
            <a:avLst/>
          </a:prstGeom>
          <a:ln w="19050">
            <a:solidFill>
              <a:schemeClr val="bg1"/>
            </a:solidFill>
          </a:ln>
        </p:spPr>
      </p:pic>
      <p:pic>
        <p:nvPicPr>
          <p:cNvPr id="8" name="Picture 7">
            <a:extLst>
              <a:ext uri="{FF2B5EF4-FFF2-40B4-BE49-F238E27FC236}">
                <a16:creationId xmlns:a16="http://schemas.microsoft.com/office/drawing/2014/main" id="{B0EDC30C-392B-D64E-B326-9E70DCC9E92A}"/>
              </a:ext>
            </a:extLst>
          </p:cNvPr>
          <p:cNvPicPr>
            <a:picLocks noChangeAspect="1"/>
          </p:cNvPicPr>
          <p:nvPr/>
        </p:nvPicPr>
        <p:blipFill>
          <a:blip r:embed="rId7"/>
          <a:stretch>
            <a:fillRect/>
          </a:stretch>
        </p:blipFill>
        <p:spPr>
          <a:xfrm>
            <a:off x="2491412" y="428780"/>
            <a:ext cx="4572000" cy="3048000"/>
          </a:xfrm>
          <a:prstGeom prst="rect">
            <a:avLst/>
          </a:prstGeom>
          <a:ln w="19050">
            <a:solidFill>
              <a:schemeClr val="bg1"/>
            </a:solidFill>
          </a:ln>
        </p:spPr>
      </p:pic>
      <p:pic>
        <p:nvPicPr>
          <p:cNvPr id="10" name="Picture 9">
            <a:extLst>
              <a:ext uri="{FF2B5EF4-FFF2-40B4-BE49-F238E27FC236}">
                <a16:creationId xmlns:a16="http://schemas.microsoft.com/office/drawing/2014/main" id="{B8B38D87-7B91-DC4C-A4DA-5F1D3511204D}"/>
              </a:ext>
            </a:extLst>
          </p:cNvPr>
          <p:cNvPicPr>
            <a:picLocks noChangeAspect="1"/>
          </p:cNvPicPr>
          <p:nvPr/>
        </p:nvPicPr>
        <p:blipFill>
          <a:blip r:embed="rId8"/>
          <a:stretch>
            <a:fillRect/>
          </a:stretch>
        </p:blipFill>
        <p:spPr>
          <a:xfrm>
            <a:off x="272867" y="3237875"/>
            <a:ext cx="5055291" cy="3370194"/>
          </a:xfrm>
          <a:prstGeom prst="rect">
            <a:avLst/>
          </a:prstGeom>
          <a:ln w="19050">
            <a:solidFill>
              <a:schemeClr val="bg1"/>
            </a:solidFill>
          </a:ln>
        </p:spPr>
      </p:pic>
    </p:spTree>
    <p:extLst>
      <p:ext uri="{BB962C8B-B14F-4D97-AF65-F5344CB8AC3E}">
        <p14:creationId xmlns:p14="http://schemas.microsoft.com/office/powerpoint/2010/main" val="222351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1" name="TextBox 10">
            <a:extLst>
              <a:ext uri="{FF2B5EF4-FFF2-40B4-BE49-F238E27FC236}">
                <a16:creationId xmlns:a16="http://schemas.microsoft.com/office/drawing/2014/main" id="{047D3890-7ECB-44F8-A434-D162E89C50A9}"/>
              </a:ext>
            </a:extLst>
          </p:cNvPr>
          <p:cNvSpPr txBox="1"/>
          <p:nvPr/>
        </p:nvSpPr>
        <p:spPr>
          <a:xfrm>
            <a:off x="4414572" y="233816"/>
            <a:ext cx="4827013" cy="584775"/>
          </a:xfrm>
          <a:prstGeom prst="rect">
            <a:avLst/>
          </a:prstGeom>
          <a:noFill/>
        </p:spPr>
        <p:txBody>
          <a:bodyPr wrap="square" rtlCol="0">
            <a:spAutoFit/>
          </a:bodyPr>
          <a:lstStyle/>
          <a:p>
            <a:r>
              <a:rPr lang="en-US" sz="3200" b="1" dirty="0">
                <a:solidFill>
                  <a:schemeClr val="bg1"/>
                </a:solidFill>
              </a:rPr>
              <a:t>MAINTENANCE FACILITY</a:t>
            </a:r>
          </a:p>
        </p:txBody>
      </p:sp>
      <p:sp>
        <p:nvSpPr>
          <p:cNvPr id="6" name="TextBox 5">
            <a:extLst>
              <a:ext uri="{FF2B5EF4-FFF2-40B4-BE49-F238E27FC236}">
                <a16:creationId xmlns:a16="http://schemas.microsoft.com/office/drawing/2014/main" id="{2A607B3A-2AF1-4043-96B2-3BBEE5682E8F}"/>
              </a:ext>
            </a:extLst>
          </p:cNvPr>
          <p:cNvSpPr txBox="1"/>
          <p:nvPr/>
        </p:nvSpPr>
        <p:spPr>
          <a:xfrm>
            <a:off x="1782749" y="4166045"/>
            <a:ext cx="3691411" cy="2308324"/>
          </a:xfrm>
          <a:prstGeom prst="rect">
            <a:avLst/>
          </a:prstGeom>
          <a:noFill/>
        </p:spPr>
        <p:txBody>
          <a:bodyPr wrap="square" rtlCol="0">
            <a:spAutoFit/>
          </a:bodyPr>
          <a:lstStyle/>
          <a:p>
            <a:r>
              <a:rPr lang="en-US" sz="2400" b="1" dirty="0">
                <a:solidFill>
                  <a:schemeClr val="bg1"/>
                </a:solidFill>
              </a:rPr>
              <a:t>Substantial completion of the facility will be in April. Photos show the racks, electrical, and freezer.</a:t>
            </a:r>
          </a:p>
          <a:p>
            <a:endParaRPr lang="en-US" sz="2400" b="1" dirty="0">
              <a:solidFill>
                <a:schemeClr val="bg1"/>
              </a:solidFill>
            </a:endParaRPr>
          </a:p>
          <a:p>
            <a:endParaRPr lang="en-US" sz="2400" b="1" dirty="0">
              <a:solidFill>
                <a:schemeClr val="bg1"/>
              </a:solidFill>
            </a:endParaRPr>
          </a:p>
        </p:txBody>
      </p:sp>
      <p:pic>
        <p:nvPicPr>
          <p:cNvPr id="3" name="Picture 2">
            <a:extLst>
              <a:ext uri="{FF2B5EF4-FFF2-40B4-BE49-F238E27FC236}">
                <a16:creationId xmlns:a16="http://schemas.microsoft.com/office/drawing/2014/main" id="{E788A76E-B733-C849-ADA1-1E72DA6C3D2E}"/>
              </a:ext>
            </a:extLst>
          </p:cNvPr>
          <p:cNvPicPr>
            <a:picLocks noChangeAspect="1"/>
          </p:cNvPicPr>
          <p:nvPr/>
        </p:nvPicPr>
        <p:blipFill>
          <a:blip r:embed="rId5"/>
          <a:stretch>
            <a:fillRect/>
          </a:stretch>
        </p:blipFill>
        <p:spPr>
          <a:xfrm>
            <a:off x="7301408" y="818591"/>
            <a:ext cx="4572000" cy="3048000"/>
          </a:xfrm>
          <a:prstGeom prst="rect">
            <a:avLst/>
          </a:prstGeom>
          <a:ln w="19050">
            <a:solidFill>
              <a:schemeClr val="bg1"/>
            </a:solidFill>
          </a:ln>
        </p:spPr>
      </p:pic>
      <p:pic>
        <p:nvPicPr>
          <p:cNvPr id="12" name="Picture 11">
            <a:extLst>
              <a:ext uri="{FF2B5EF4-FFF2-40B4-BE49-F238E27FC236}">
                <a16:creationId xmlns:a16="http://schemas.microsoft.com/office/drawing/2014/main" id="{C0FB1249-3C2F-DA4C-9F22-634549FB5567}"/>
              </a:ext>
            </a:extLst>
          </p:cNvPr>
          <p:cNvPicPr>
            <a:picLocks noChangeAspect="1"/>
          </p:cNvPicPr>
          <p:nvPr/>
        </p:nvPicPr>
        <p:blipFill>
          <a:blip r:embed="rId6"/>
          <a:stretch>
            <a:fillRect/>
          </a:stretch>
        </p:blipFill>
        <p:spPr>
          <a:xfrm>
            <a:off x="5360005" y="3444110"/>
            <a:ext cx="4852773" cy="3235182"/>
          </a:xfrm>
          <a:prstGeom prst="rect">
            <a:avLst/>
          </a:prstGeom>
          <a:ln w="19050">
            <a:solidFill>
              <a:schemeClr val="bg1"/>
            </a:solidFill>
          </a:ln>
        </p:spPr>
      </p:pic>
      <p:pic>
        <p:nvPicPr>
          <p:cNvPr id="8" name="Picture 7">
            <a:extLst>
              <a:ext uri="{FF2B5EF4-FFF2-40B4-BE49-F238E27FC236}">
                <a16:creationId xmlns:a16="http://schemas.microsoft.com/office/drawing/2014/main" id="{FD06019A-57D6-D74B-9142-60E97B294EE1}"/>
              </a:ext>
            </a:extLst>
          </p:cNvPr>
          <p:cNvPicPr>
            <a:picLocks noChangeAspect="1"/>
          </p:cNvPicPr>
          <p:nvPr/>
        </p:nvPicPr>
        <p:blipFill>
          <a:blip r:embed="rId7"/>
          <a:stretch>
            <a:fillRect/>
          </a:stretch>
        </p:blipFill>
        <p:spPr>
          <a:xfrm>
            <a:off x="1782749" y="970497"/>
            <a:ext cx="4572000" cy="3048000"/>
          </a:xfrm>
          <a:prstGeom prst="rect">
            <a:avLst/>
          </a:prstGeom>
          <a:ln w="19050">
            <a:solidFill>
              <a:schemeClr val="bg1"/>
            </a:solidFill>
          </a:ln>
        </p:spPr>
      </p:pic>
    </p:spTree>
    <p:extLst>
      <p:ext uri="{BB962C8B-B14F-4D97-AF65-F5344CB8AC3E}">
        <p14:creationId xmlns:p14="http://schemas.microsoft.com/office/powerpoint/2010/main" val="388089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601CF-D19D-814F-828C-211255BE31FC}"/>
              </a:ext>
            </a:extLst>
          </p:cNvPr>
          <p:cNvSpPr txBox="1"/>
          <p:nvPr/>
        </p:nvSpPr>
        <p:spPr>
          <a:xfrm>
            <a:off x="2203267" y="367453"/>
            <a:ext cx="8917577"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Baskerville" panose="02020502070401020303" pitchFamily="18" charset="0"/>
              </a:rPr>
              <a:t>PROGRESS UPDATE OF OTHER PROJECTS</a:t>
            </a:r>
          </a:p>
        </p:txBody>
      </p:sp>
      <p:sp>
        <p:nvSpPr>
          <p:cNvPr id="9" name="TextBox 8">
            <a:extLst>
              <a:ext uri="{FF2B5EF4-FFF2-40B4-BE49-F238E27FC236}">
                <a16:creationId xmlns:a16="http://schemas.microsoft.com/office/drawing/2014/main" id="{84AE7D14-FF8C-2042-A809-401984EFAE98}"/>
              </a:ext>
            </a:extLst>
          </p:cNvPr>
          <p:cNvSpPr txBox="1"/>
          <p:nvPr/>
        </p:nvSpPr>
        <p:spPr>
          <a:xfrm>
            <a:off x="941362" y="1662240"/>
            <a:ext cx="10528767" cy="3339376"/>
          </a:xfrm>
          <a:prstGeom prst="rect">
            <a:avLst/>
          </a:prstGeom>
          <a:noFill/>
        </p:spPr>
        <p:txBody>
          <a:bodyPr wrap="square" rtlCol="0">
            <a:spAutoFit/>
          </a:bodyPr>
          <a:lstStyle/>
          <a:p>
            <a:pPr marL="342900" indent="-342900">
              <a:buFont typeface="Arial" panose="020B0604020202020204" pitchFamily="34" charset="0"/>
              <a:buChar char="•"/>
            </a:pPr>
            <a:endParaRPr lang="en-US" sz="1900" dirty="0">
              <a:solidFill>
                <a:schemeClr val="bg1"/>
              </a:solidFill>
            </a:endParaRPr>
          </a:p>
          <a:p>
            <a:pPr marL="342900" indent="-342900">
              <a:buFont typeface="Arial" panose="020B0604020202020204" pitchFamily="34" charset="0"/>
              <a:buChar char="•"/>
            </a:pPr>
            <a:r>
              <a:rPr lang="en-US" sz="2400" b="1" u="sng" dirty="0">
                <a:solidFill>
                  <a:schemeClr val="bg1"/>
                </a:solidFill>
              </a:rPr>
              <a:t>Security Upgrades at Multiple Campuses and Jim Knight Maintenance Facility Additions and Renovations </a:t>
            </a:r>
            <a:r>
              <a:rPr lang="en-US" sz="2400" dirty="0">
                <a:solidFill>
                  <a:schemeClr val="bg1"/>
                </a:solidFill>
              </a:rPr>
              <a:t>– Access control, storefront, and hardware have been completed at Bryson ES, Eagle Mountain ES, and Willow Creek ES, Wayside MS, Chisholm Trail HS, Saginaw HS, and Watson HS. Punch list and CO items will still be ongoing.</a:t>
            </a:r>
          </a:p>
          <a:p>
            <a:endParaRPr lang="en-US" sz="2400" dirty="0">
              <a:solidFill>
                <a:schemeClr val="bg1"/>
              </a:solidFill>
            </a:endParaRPr>
          </a:p>
          <a:p>
            <a:pPr marL="342900" indent="-342900">
              <a:buFont typeface="Arial" panose="020B0604020202020204" pitchFamily="34" charset="0"/>
              <a:buChar char="•"/>
            </a:pPr>
            <a:r>
              <a:rPr lang="en-US" sz="2400" b="1" u="sng" dirty="0">
                <a:solidFill>
                  <a:schemeClr val="bg1"/>
                </a:solidFill>
              </a:rPr>
              <a:t>Wayside MS </a:t>
            </a:r>
            <a:r>
              <a:rPr lang="en-US" sz="2400" dirty="0">
                <a:solidFill>
                  <a:schemeClr val="bg1"/>
                </a:solidFill>
              </a:rPr>
              <a:t>– VLK continues site development.</a:t>
            </a:r>
            <a:endParaRPr lang="en-US" sz="1900" dirty="0">
              <a:solidFill>
                <a:schemeClr val="bg1"/>
              </a:solidFill>
            </a:endParaRPr>
          </a:p>
          <a:p>
            <a:endParaRPr lang="en-US" sz="2400" dirty="0">
              <a:solidFill>
                <a:schemeClr val="bg1"/>
              </a:solidFill>
            </a:endParaRPr>
          </a:p>
        </p:txBody>
      </p:sp>
      <p:pic>
        <p:nvPicPr>
          <p:cNvPr id="8" name="Picture 7">
            <a:extLst>
              <a:ext uri="{FF2B5EF4-FFF2-40B4-BE49-F238E27FC236}">
                <a16:creationId xmlns:a16="http://schemas.microsoft.com/office/drawing/2014/main" id="{377EED0C-0D04-C44D-A572-BAE11644C156}"/>
              </a:ext>
            </a:extLst>
          </p:cNvPr>
          <p:cNvPicPr>
            <a:picLocks noChangeAspect="1"/>
          </p:cNvPicPr>
          <p:nvPr/>
        </p:nvPicPr>
        <p:blipFill>
          <a:blip r:embed="rId4"/>
          <a:stretch>
            <a:fillRect/>
          </a:stretch>
        </p:blipFill>
        <p:spPr>
          <a:xfrm>
            <a:off x="393310" y="251717"/>
            <a:ext cx="1284270" cy="1560632"/>
          </a:xfrm>
          <a:prstGeom prst="rect">
            <a:avLst/>
          </a:prstGeom>
        </p:spPr>
      </p:pic>
    </p:spTree>
    <p:extLst>
      <p:ext uri="{BB962C8B-B14F-4D97-AF65-F5344CB8AC3E}">
        <p14:creationId xmlns:p14="http://schemas.microsoft.com/office/powerpoint/2010/main" val="308285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601CF-D19D-814F-828C-211255BE31FC}"/>
              </a:ext>
            </a:extLst>
          </p:cNvPr>
          <p:cNvSpPr txBox="1"/>
          <p:nvPr/>
        </p:nvSpPr>
        <p:spPr>
          <a:xfrm>
            <a:off x="2203267" y="367453"/>
            <a:ext cx="8917577"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Baskerville" panose="02020502070401020303" pitchFamily="18" charset="0"/>
              </a:rPr>
              <a:t>PROGRESS UPDATE OF OTHER PROJECTS</a:t>
            </a:r>
          </a:p>
        </p:txBody>
      </p:sp>
      <p:sp>
        <p:nvSpPr>
          <p:cNvPr id="9" name="TextBox 8">
            <a:extLst>
              <a:ext uri="{FF2B5EF4-FFF2-40B4-BE49-F238E27FC236}">
                <a16:creationId xmlns:a16="http://schemas.microsoft.com/office/drawing/2014/main" id="{84AE7D14-FF8C-2042-A809-401984EFAE98}"/>
              </a:ext>
            </a:extLst>
          </p:cNvPr>
          <p:cNvSpPr txBox="1"/>
          <p:nvPr/>
        </p:nvSpPr>
        <p:spPr>
          <a:xfrm>
            <a:off x="1035445" y="1617269"/>
            <a:ext cx="10528767" cy="5924699"/>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a:solidFill>
                  <a:schemeClr val="bg1"/>
                </a:solidFill>
              </a:rPr>
              <a:t>Eagle Mountain HS </a:t>
            </a:r>
            <a:r>
              <a:rPr lang="en-US" sz="2400" dirty="0">
                <a:solidFill>
                  <a:schemeClr val="bg1"/>
                </a:solidFill>
              </a:rPr>
              <a:t>– VLK Architects will provide a presentation to the Board this evening. There are 10 steps that need to be completed before we can begin construction. Below is a list with approximate date of completion:</a:t>
            </a:r>
          </a:p>
          <a:p>
            <a:pPr lvl="1"/>
            <a:r>
              <a:rPr lang="en-US" sz="2400" dirty="0">
                <a:solidFill>
                  <a:schemeClr val="bg1"/>
                </a:solidFill>
              </a:rPr>
              <a:t>1. Drainage study – March 8</a:t>
            </a:r>
          </a:p>
          <a:p>
            <a:pPr lvl="1"/>
            <a:r>
              <a:rPr lang="en-US" sz="2400" dirty="0">
                <a:solidFill>
                  <a:schemeClr val="bg1"/>
                </a:solidFill>
              </a:rPr>
              <a:t>2. Water and sanitary sewer study – March 29</a:t>
            </a:r>
          </a:p>
          <a:p>
            <a:pPr lvl="1"/>
            <a:r>
              <a:rPr lang="en-US" sz="2400" dirty="0">
                <a:solidFill>
                  <a:schemeClr val="bg1"/>
                </a:solidFill>
              </a:rPr>
              <a:t>3. Preliminary plat – April 28</a:t>
            </a:r>
          </a:p>
          <a:p>
            <a:pPr lvl="1"/>
            <a:r>
              <a:rPr lang="en-US" sz="2400" dirty="0">
                <a:solidFill>
                  <a:schemeClr val="bg1"/>
                </a:solidFill>
              </a:rPr>
              <a:t>4. Traffic circulation study – June 28</a:t>
            </a:r>
          </a:p>
          <a:p>
            <a:pPr lvl="1"/>
            <a:r>
              <a:rPr lang="en-US" sz="2400" dirty="0">
                <a:solidFill>
                  <a:schemeClr val="bg1"/>
                </a:solidFill>
              </a:rPr>
              <a:t>5. Public improvement plans – June 29</a:t>
            </a:r>
          </a:p>
          <a:p>
            <a:pPr lvl="1"/>
            <a:r>
              <a:rPr lang="en-US" sz="2400" dirty="0">
                <a:solidFill>
                  <a:schemeClr val="bg1"/>
                </a:solidFill>
              </a:rPr>
              <a:t>6. Community facilities agreement – July 23</a:t>
            </a:r>
          </a:p>
          <a:p>
            <a:pPr lvl="1"/>
            <a:r>
              <a:rPr lang="en-US" sz="2400" dirty="0">
                <a:solidFill>
                  <a:schemeClr val="bg1"/>
                </a:solidFill>
              </a:rPr>
              <a:t>7. Construction of public improvements - August 27</a:t>
            </a:r>
          </a:p>
          <a:p>
            <a:pPr lvl="1"/>
            <a:r>
              <a:rPr lang="en-US" sz="2400" dirty="0">
                <a:solidFill>
                  <a:schemeClr val="bg1"/>
                </a:solidFill>
              </a:rPr>
              <a:t>8. Final plat – August 30</a:t>
            </a:r>
          </a:p>
          <a:p>
            <a:pPr lvl="1"/>
            <a:r>
              <a:rPr lang="en-US" sz="2400" dirty="0">
                <a:solidFill>
                  <a:schemeClr val="bg1"/>
                </a:solidFill>
              </a:rPr>
              <a:t>9. Addressing GIS – September 6</a:t>
            </a:r>
          </a:p>
          <a:p>
            <a:pPr lvl="1"/>
            <a:r>
              <a:rPr lang="en-US" sz="2400" dirty="0">
                <a:solidFill>
                  <a:schemeClr val="bg1"/>
                </a:solidFill>
              </a:rPr>
              <a:t>10. Building permit – September 7</a:t>
            </a:r>
          </a:p>
          <a:p>
            <a:endParaRPr lang="en-US" sz="2400" dirty="0">
              <a:solidFill>
                <a:schemeClr val="bg1"/>
              </a:solidFill>
            </a:endParaRPr>
          </a:p>
          <a:p>
            <a:pPr marL="342900" indent="-342900">
              <a:buFont typeface="Arial" panose="020B0604020202020204" pitchFamily="34" charset="0"/>
              <a:buChar char="•"/>
            </a:pPr>
            <a:endParaRPr lang="en-US" sz="1900" dirty="0">
              <a:solidFill>
                <a:schemeClr val="bg1"/>
              </a:solidFill>
            </a:endParaRPr>
          </a:p>
          <a:p>
            <a:endParaRPr lang="en-US" sz="2400" dirty="0">
              <a:solidFill>
                <a:schemeClr val="bg1"/>
              </a:solidFill>
            </a:endParaRPr>
          </a:p>
        </p:txBody>
      </p:sp>
      <p:pic>
        <p:nvPicPr>
          <p:cNvPr id="8" name="Picture 7">
            <a:extLst>
              <a:ext uri="{FF2B5EF4-FFF2-40B4-BE49-F238E27FC236}">
                <a16:creationId xmlns:a16="http://schemas.microsoft.com/office/drawing/2014/main" id="{377EED0C-0D04-C44D-A572-BAE11644C156}"/>
              </a:ext>
            </a:extLst>
          </p:cNvPr>
          <p:cNvPicPr>
            <a:picLocks noChangeAspect="1"/>
          </p:cNvPicPr>
          <p:nvPr/>
        </p:nvPicPr>
        <p:blipFill>
          <a:blip r:embed="rId4"/>
          <a:stretch>
            <a:fillRect/>
          </a:stretch>
        </p:blipFill>
        <p:spPr>
          <a:xfrm>
            <a:off x="393310" y="251717"/>
            <a:ext cx="1284270" cy="1560632"/>
          </a:xfrm>
          <a:prstGeom prst="rect">
            <a:avLst/>
          </a:prstGeom>
        </p:spPr>
      </p:pic>
    </p:spTree>
    <p:extLst>
      <p:ext uri="{BB962C8B-B14F-4D97-AF65-F5344CB8AC3E}">
        <p14:creationId xmlns:p14="http://schemas.microsoft.com/office/powerpoint/2010/main" val="324894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2" name="TextBox 1">
            <a:extLst>
              <a:ext uri="{FF2B5EF4-FFF2-40B4-BE49-F238E27FC236}">
                <a16:creationId xmlns:a16="http://schemas.microsoft.com/office/drawing/2014/main" id="{51C3B1B7-BAAE-A441-A7A2-78BC6A13ABDD}"/>
              </a:ext>
            </a:extLst>
          </p:cNvPr>
          <p:cNvSpPr txBox="1"/>
          <p:nvPr/>
        </p:nvSpPr>
        <p:spPr>
          <a:xfrm>
            <a:off x="486992" y="5771505"/>
            <a:ext cx="5731866" cy="830997"/>
          </a:xfrm>
          <a:prstGeom prst="rect">
            <a:avLst/>
          </a:prstGeom>
          <a:noFill/>
        </p:spPr>
        <p:txBody>
          <a:bodyPr wrap="square" rtlCol="0">
            <a:spAutoFit/>
          </a:bodyPr>
          <a:lstStyle/>
          <a:p>
            <a:r>
              <a:rPr lang="en-US" sz="2400" b="1" dirty="0">
                <a:solidFill>
                  <a:schemeClr val="bg1"/>
                </a:solidFill>
              </a:rPr>
              <a:t>The parking lot is being excavated and soil relocated on site.</a:t>
            </a:r>
          </a:p>
        </p:txBody>
      </p:sp>
      <p:pic>
        <p:nvPicPr>
          <p:cNvPr id="13" name="Picture 12">
            <a:extLst>
              <a:ext uri="{FF2B5EF4-FFF2-40B4-BE49-F238E27FC236}">
                <a16:creationId xmlns:a16="http://schemas.microsoft.com/office/drawing/2014/main" id="{2572E0E0-F8FA-2049-B810-53D7D4798858}"/>
              </a:ext>
            </a:extLst>
          </p:cNvPr>
          <p:cNvPicPr>
            <a:picLocks noChangeAspect="1"/>
          </p:cNvPicPr>
          <p:nvPr/>
        </p:nvPicPr>
        <p:blipFill>
          <a:blip r:embed="rId5"/>
          <a:stretch>
            <a:fillRect/>
          </a:stretch>
        </p:blipFill>
        <p:spPr>
          <a:xfrm>
            <a:off x="249486" y="1791924"/>
            <a:ext cx="5969372" cy="3979581"/>
          </a:xfrm>
          <a:prstGeom prst="rect">
            <a:avLst/>
          </a:prstGeom>
          <a:ln w="19050">
            <a:solidFill>
              <a:schemeClr val="bg1"/>
            </a:solidFill>
          </a:ln>
        </p:spPr>
      </p:pic>
      <p:pic>
        <p:nvPicPr>
          <p:cNvPr id="8" name="Picture 7">
            <a:extLst>
              <a:ext uri="{FF2B5EF4-FFF2-40B4-BE49-F238E27FC236}">
                <a16:creationId xmlns:a16="http://schemas.microsoft.com/office/drawing/2014/main" id="{1BB3E33A-D86B-6649-B1DA-0C63A859CB18}"/>
              </a:ext>
            </a:extLst>
          </p:cNvPr>
          <p:cNvPicPr>
            <a:picLocks noChangeAspect="1"/>
          </p:cNvPicPr>
          <p:nvPr/>
        </p:nvPicPr>
        <p:blipFill>
          <a:blip r:embed="rId6"/>
          <a:stretch>
            <a:fillRect/>
          </a:stretch>
        </p:blipFill>
        <p:spPr>
          <a:xfrm>
            <a:off x="5895083" y="163654"/>
            <a:ext cx="6106601" cy="4071067"/>
          </a:xfrm>
          <a:prstGeom prst="rect">
            <a:avLst/>
          </a:prstGeom>
          <a:ln w="19050">
            <a:solidFill>
              <a:schemeClr val="bg1"/>
            </a:solidFill>
          </a:ln>
        </p:spPr>
      </p:pic>
      <p:sp>
        <p:nvSpPr>
          <p:cNvPr id="4" name="TextBox 3">
            <a:extLst>
              <a:ext uri="{FF2B5EF4-FFF2-40B4-BE49-F238E27FC236}">
                <a16:creationId xmlns:a16="http://schemas.microsoft.com/office/drawing/2014/main" id="{EE2CA3C0-F377-1A45-AB02-3758F3441BD3}"/>
              </a:ext>
            </a:extLst>
          </p:cNvPr>
          <p:cNvSpPr txBox="1"/>
          <p:nvPr/>
        </p:nvSpPr>
        <p:spPr>
          <a:xfrm>
            <a:off x="6850244" y="4234721"/>
            <a:ext cx="5014211" cy="830997"/>
          </a:xfrm>
          <a:prstGeom prst="rect">
            <a:avLst/>
          </a:prstGeom>
          <a:noFill/>
        </p:spPr>
        <p:txBody>
          <a:bodyPr wrap="square" rtlCol="0">
            <a:spAutoFit/>
          </a:bodyPr>
          <a:lstStyle/>
          <a:p>
            <a:r>
              <a:rPr lang="en-US" sz="2400" b="1" dirty="0">
                <a:solidFill>
                  <a:schemeClr val="bg1"/>
                </a:solidFill>
              </a:rPr>
              <a:t>The building site is being excavated and prepped for piers.</a:t>
            </a:r>
          </a:p>
        </p:txBody>
      </p:sp>
    </p:spTree>
    <p:extLst>
      <p:ext uri="{BB962C8B-B14F-4D97-AF65-F5344CB8AC3E}">
        <p14:creationId xmlns:p14="http://schemas.microsoft.com/office/powerpoint/2010/main" val="361647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6115019" y="4843539"/>
            <a:ext cx="4956431" cy="1938992"/>
          </a:xfrm>
          <a:prstGeom prst="rect">
            <a:avLst/>
          </a:prstGeom>
          <a:noFill/>
        </p:spPr>
        <p:txBody>
          <a:bodyPr wrap="square" rtlCol="0">
            <a:spAutoFit/>
          </a:bodyPr>
          <a:lstStyle/>
          <a:p>
            <a:r>
              <a:rPr lang="en-US" sz="2400" b="1" dirty="0">
                <a:solidFill>
                  <a:schemeClr val="bg1"/>
                </a:solidFill>
              </a:rPr>
              <a:t>The three towers of CMU block are going vertical up to 50 feet. The view on the left shows the rough-in plumbing for restrooms.</a:t>
            </a:r>
          </a:p>
          <a:p>
            <a:endParaRPr lang="en-US" sz="2400" b="1" dirty="0">
              <a:solidFill>
                <a:schemeClr val="bg1"/>
              </a:solidFill>
            </a:endParaRPr>
          </a:p>
        </p:txBody>
      </p:sp>
      <p:pic>
        <p:nvPicPr>
          <p:cNvPr id="6" name="Picture 5">
            <a:extLst>
              <a:ext uri="{FF2B5EF4-FFF2-40B4-BE49-F238E27FC236}">
                <a16:creationId xmlns:a16="http://schemas.microsoft.com/office/drawing/2014/main" id="{44E9CAD3-6CC9-F043-B164-AD3BD5FEDA74}"/>
              </a:ext>
            </a:extLst>
          </p:cNvPr>
          <p:cNvPicPr>
            <a:picLocks noChangeAspect="1"/>
          </p:cNvPicPr>
          <p:nvPr/>
        </p:nvPicPr>
        <p:blipFill>
          <a:blip r:embed="rId5"/>
          <a:stretch>
            <a:fillRect/>
          </a:stretch>
        </p:blipFill>
        <p:spPr>
          <a:xfrm>
            <a:off x="5270664" y="462807"/>
            <a:ext cx="6450281" cy="4300187"/>
          </a:xfrm>
          <a:prstGeom prst="rect">
            <a:avLst/>
          </a:prstGeom>
          <a:ln w="19050">
            <a:solidFill>
              <a:schemeClr val="bg1"/>
            </a:solidFill>
          </a:ln>
        </p:spPr>
      </p:pic>
      <p:pic>
        <p:nvPicPr>
          <p:cNvPr id="10" name="Picture 9">
            <a:extLst>
              <a:ext uri="{FF2B5EF4-FFF2-40B4-BE49-F238E27FC236}">
                <a16:creationId xmlns:a16="http://schemas.microsoft.com/office/drawing/2014/main" id="{AE2C033F-35C7-934F-8724-F3D40BFF2CF1}"/>
              </a:ext>
            </a:extLst>
          </p:cNvPr>
          <p:cNvPicPr>
            <a:picLocks noChangeAspect="1"/>
          </p:cNvPicPr>
          <p:nvPr/>
        </p:nvPicPr>
        <p:blipFill>
          <a:blip r:embed="rId6"/>
          <a:stretch>
            <a:fillRect/>
          </a:stretch>
        </p:blipFill>
        <p:spPr>
          <a:xfrm>
            <a:off x="1782749" y="1381865"/>
            <a:ext cx="3048000" cy="4572000"/>
          </a:xfrm>
          <a:prstGeom prst="rect">
            <a:avLst/>
          </a:prstGeom>
          <a:ln w="19050">
            <a:solidFill>
              <a:schemeClr val="bg1"/>
            </a:solidFill>
          </a:ln>
        </p:spPr>
      </p:pic>
      <p:sp>
        <p:nvSpPr>
          <p:cNvPr id="11" name="TextBox 10">
            <a:extLst>
              <a:ext uri="{FF2B5EF4-FFF2-40B4-BE49-F238E27FC236}">
                <a16:creationId xmlns:a16="http://schemas.microsoft.com/office/drawing/2014/main" id="{8692670D-FB55-B34C-9B82-71D2D7919FE9}"/>
              </a:ext>
            </a:extLst>
          </p:cNvPr>
          <p:cNvSpPr txBox="1"/>
          <p:nvPr/>
        </p:nvSpPr>
        <p:spPr>
          <a:xfrm>
            <a:off x="2050623" y="367801"/>
            <a:ext cx="2617833" cy="646331"/>
          </a:xfrm>
          <a:prstGeom prst="rect">
            <a:avLst/>
          </a:prstGeom>
          <a:noFill/>
        </p:spPr>
        <p:txBody>
          <a:bodyPr wrap="none" rtlCol="0">
            <a:spAutoFit/>
          </a:bodyPr>
          <a:lstStyle/>
          <a:p>
            <a:r>
              <a:rPr lang="en-US" sz="3600" b="1" dirty="0">
                <a:solidFill>
                  <a:schemeClr val="bg1"/>
                </a:solidFill>
              </a:rPr>
              <a:t>BOSWELL HS</a:t>
            </a:r>
          </a:p>
        </p:txBody>
      </p:sp>
    </p:spTree>
    <p:extLst>
      <p:ext uri="{BB962C8B-B14F-4D97-AF65-F5344CB8AC3E}">
        <p14:creationId xmlns:p14="http://schemas.microsoft.com/office/powerpoint/2010/main" val="266437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2865684" y="5385912"/>
            <a:ext cx="7257739" cy="1569660"/>
          </a:xfrm>
          <a:prstGeom prst="rect">
            <a:avLst/>
          </a:prstGeom>
          <a:noFill/>
        </p:spPr>
        <p:txBody>
          <a:bodyPr wrap="square" rtlCol="0">
            <a:spAutoFit/>
          </a:bodyPr>
          <a:lstStyle/>
          <a:p>
            <a:r>
              <a:rPr lang="en-US" sz="2400" b="1" dirty="0">
                <a:solidFill>
                  <a:schemeClr val="bg1"/>
                </a:solidFill>
              </a:rPr>
              <a:t>The view from the field shows the main retaining wall and pier casings that will support the structure on the home grandstands.</a:t>
            </a:r>
          </a:p>
          <a:p>
            <a:endParaRPr lang="en-US" sz="2400" b="1" dirty="0">
              <a:solidFill>
                <a:schemeClr val="bg1"/>
              </a:solidFill>
            </a:endParaRPr>
          </a:p>
        </p:txBody>
      </p:sp>
      <p:pic>
        <p:nvPicPr>
          <p:cNvPr id="5" name="Picture 4">
            <a:extLst>
              <a:ext uri="{FF2B5EF4-FFF2-40B4-BE49-F238E27FC236}">
                <a16:creationId xmlns:a16="http://schemas.microsoft.com/office/drawing/2014/main" id="{05285B89-C1F2-F041-90B6-DF44309C2C48}"/>
              </a:ext>
            </a:extLst>
          </p:cNvPr>
          <p:cNvPicPr>
            <a:picLocks noChangeAspect="1"/>
          </p:cNvPicPr>
          <p:nvPr/>
        </p:nvPicPr>
        <p:blipFill>
          <a:blip r:embed="rId5"/>
          <a:stretch>
            <a:fillRect/>
          </a:stretch>
        </p:blipFill>
        <p:spPr>
          <a:xfrm>
            <a:off x="2865684" y="451798"/>
            <a:ext cx="7257739" cy="4838492"/>
          </a:xfrm>
          <a:prstGeom prst="rect">
            <a:avLst/>
          </a:prstGeom>
          <a:ln w="19050">
            <a:solidFill>
              <a:schemeClr val="bg1"/>
            </a:solidFill>
          </a:ln>
        </p:spPr>
      </p:pic>
    </p:spTree>
    <p:extLst>
      <p:ext uri="{BB962C8B-B14F-4D97-AF65-F5344CB8AC3E}">
        <p14:creationId xmlns:p14="http://schemas.microsoft.com/office/powerpoint/2010/main" val="23406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6662876" y="4619205"/>
            <a:ext cx="4804136" cy="1569660"/>
          </a:xfrm>
          <a:prstGeom prst="rect">
            <a:avLst/>
          </a:prstGeom>
          <a:noFill/>
        </p:spPr>
        <p:txBody>
          <a:bodyPr wrap="square" rtlCol="0">
            <a:spAutoFit/>
          </a:bodyPr>
          <a:lstStyle/>
          <a:p>
            <a:r>
              <a:rPr lang="en-US" sz="2400" b="1" dirty="0">
                <a:solidFill>
                  <a:schemeClr val="bg1"/>
                </a:solidFill>
              </a:rPr>
              <a:t>Photos show structural steel supports for the turf room and the weight room balcony.</a:t>
            </a:r>
          </a:p>
          <a:p>
            <a:endParaRPr lang="en-US" sz="2400" b="1" dirty="0">
              <a:solidFill>
                <a:schemeClr val="bg1"/>
              </a:solidFill>
            </a:endParaRPr>
          </a:p>
        </p:txBody>
      </p:sp>
      <p:pic>
        <p:nvPicPr>
          <p:cNvPr id="5" name="Picture 4">
            <a:extLst>
              <a:ext uri="{FF2B5EF4-FFF2-40B4-BE49-F238E27FC236}">
                <a16:creationId xmlns:a16="http://schemas.microsoft.com/office/drawing/2014/main" id="{5C94CE5D-AC7D-174E-A641-E830B5C60647}"/>
              </a:ext>
            </a:extLst>
          </p:cNvPr>
          <p:cNvPicPr>
            <a:picLocks noChangeAspect="1"/>
          </p:cNvPicPr>
          <p:nvPr/>
        </p:nvPicPr>
        <p:blipFill>
          <a:blip r:embed="rId5"/>
          <a:stretch>
            <a:fillRect/>
          </a:stretch>
        </p:blipFill>
        <p:spPr>
          <a:xfrm>
            <a:off x="354110" y="2225633"/>
            <a:ext cx="6127838" cy="4085225"/>
          </a:xfrm>
          <a:prstGeom prst="rect">
            <a:avLst/>
          </a:prstGeom>
          <a:ln w="19050">
            <a:solidFill>
              <a:schemeClr val="bg1"/>
            </a:solidFill>
          </a:ln>
        </p:spPr>
      </p:pic>
      <p:pic>
        <p:nvPicPr>
          <p:cNvPr id="13" name="Picture 12">
            <a:extLst>
              <a:ext uri="{FF2B5EF4-FFF2-40B4-BE49-F238E27FC236}">
                <a16:creationId xmlns:a16="http://schemas.microsoft.com/office/drawing/2014/main" id="{39A63C85-804F-EE47-AC0A-77BC66EA2619}"/>
              </a:ext>
            </a:extLst>
          </p:cNvPr>
          <p:cNvPicPr>
            <a:picLocks noChangeAspect="1"/>
          </p:cNvPicPr>
          <p:nvPr/>
        </p:nvPicPr>
        <p:blipFill>
          <a:blip r:embed="rId6"/>
          <a:stretch>
            <a:fillRect/>
          </a:stretch>
        </p:blipFill>
        <p:spPr>
          <a:xfrm>
            <a:off x="5754487" y="475608"/>
            <a:ext cx="6073336" cy="4048891"/>
          </a:xfrm>
          <a:prstGeom prst="rect">
            <a:avLst/>
          </a:prstGeom>
          <a:ln w="19050">
            <a:solidFill>
              <a:schemeClr val="bg1"/>
            </a:solidFill>
          </a:ln>
        </p:spPr>
      </p:pic>
    </p:spTree>
    <p:extLst>
      <p:ext uri="{BB962C8B-B14F-4D97-AF65-F5344CB8AC3E}">
        <p14:creationId xmlns:p14="http://schemas.microsoft.com/office/powerpoint/2010/main" val="428693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087673-566C-0341-8F0A-CBED1ADC6170}"/>
              </a:ext>
            </a:extLst>
          </p:cNvPr>
          <p:cNvPicPr>
            <a:picLocks noChangeAspect="1"/>
          </p:cNvPicPr>
          <p:nvPr/>
        </p:nvPicPr>
        <p:blipFill>
          <a:blip r:embed="rId4"/>
          <a:stretch>
            <a:fillRect/>
          </a:stretch>
        </p:blipFill>
        <p:spPr>
          <a:xfrm>
            <a:off x="381459" y="2540589"/>
            <a:ext cx="5936414" cy="3957609"/>
          </a:xfrm>
          <a:prstGeom prst="rect">
            <a:avLst/>
          </a:prstGeom>
          <a:ln w="19050">
            <a:solidFill>
              <a:schemeClr val="bg1"/>
            </a:solidFill>
          </a:ln>
        </p:spPr>
      </p:pic>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5"/>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6624097" y="4905432"/>
            <a:ext cx="5374510" cy="1200329"/>
          </a:xfrm>
          <a:prstGeom prst="rect">
            <a:avLst/>
          </a:prstGeom>
          <a:noFill/>
        </p:spPr>
        <p:txBody>
          <a:bodyPr wrap="square" rtlCol="0">
            <a:spAutoFit/>
          </a:bodyPr>
          <a:lstStyle/>
          <a:p>
            <a:r>
              <a:rPr lang="en-US" sz="2400" b="1" dirty="0">
                <a:solidFill>
                  <a:schemeClr val="bg1"/>
                </a:solidFill>
              </a:rPr>
              <a:t>More steel is being unloaded from the truck.</a:t>
            </a:r>
          </a:p>
          <a:p>
            <a:endParaRPr lang="en-US" sz="2400" b="1" dirty="0">
              <a:solidFill>
                <a:schemeClr val="bg1"/>
              </a:solidFill>
            </a:endParaRPr>
          </a:p>
        </p:txBody>
      </p:sp>
      <p:pic>
        <p:nvPicPr>
          <p:cNvPr id="4" name="Picture 3">
            <a:extLst>
              <a:ext uri="{FF2B5EF4-FFF2-40B4-BE49-F238E27FC236}">
                <a16:creationId xmlns:a16="http://schemas.microsoft.com/office/drawing/2014/main" id="{76812CD1-F9E8-444C-A9A6-2C5A1E5C80BA}"/>
              </a:ext>
            </a:extLst>
          </p:cNvPr>
          <p:cNvPicPr>
            <a:picLocks noChangeAspect="1"/>
          </p:cNvPicPr>
          <p:nvPr/>
        </p:nvPicPr>
        <p:blipFill>
          <a:blip r:embed="rId6"/>
          <a:stretch>
            <a:fillRect/>
          </a:stretch>
        </p:blipFill>
        <p:spPr>
          <a:xfrm>
            <a:off x="5824631" y="233816"/>
            <a:ext cx="6068168" cy="4551126"/>
          </a:xfrm>
          <a:prstGeom prst="rect">
            <a:avLst/>
          </a:prstGeom>
          <a:ln w="19050">
            <a:solidFill>
              <a:schemeClr val="bg1"/>
            </a:solidFill>
          </a:ln>
        </p:spPr>
      </p:pic>
      <p:sp>
        <p:nvSpPr>
          <p:cNvPr id="6" name="TextBox 5">
            <a:extLst>
              <a:ext uri="{FF2B5EF4-FFF2-40B4-BE49-F238E27FC236}">
                <a16:creationId xmlns:a16="http://schemas.microsoft.com/office/drawing/2014/main" id="{D8349AF0-EB4A-E44B-9CC5-BF7BCC23813B}"/>
              </a:ext>
            </a:extLst>
          </p:cNvPr>
          <p:cNvSpPr txBox="1"/>
          <p:nvPr/>
        </p:nvSpPr>
        <p:spPr>
          <a:xfrm>
            <a:off x="2037939" y="1194283"/>
            <a:ext cx="3786692" cy="1200329"/>
          </a:xfrm>
          <a:prstGeom prst="rect">
            <a:avLst/>
          </a:prstGeom>
          <a:noFill/>
        </p:spPr>
        <p:txBody>
          <a:bodyPr wrap="square" rtlCol="0">
            <a:spAutoFit/>
          </a:bodyPr>
          <a:lstStyle/>
          <a:p>
            <a:r>
              <a:rPr lang="en-US" sz="2400" b="1" dirty="0">
                <a:solidFill>
                  <a:schemeClr val="bg1"/>
                </a:solidFill>
              </a:rPr>
              <a:t>Installation of steel framing for the turf room is in progress.</a:t>
            </a:r>
          </a:p>
        </p:txBody>
      </p:sp>
    </p:spTree>
    <p:extLst>
      <p:ext uri="{BB962C8B-B14F-4D97-AF65-F5344CB8AC3E}">
        <p14:creationId xmlns:p14="http://schemas.microsoft.com/office/powerpoint/2010/main" val="397160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3410263" y="5470294"/>
            <a:ext cx="6642853" cy="1200329"/>
          </a:xfrm>
          <a:prstGeom prst="rect">
            <a:avLst/>
          </a:prstGeom>
          <a:noFill/>
        </p:spPr>
        <p:txBody>
          <a:bodyPr wrap="square" rtlCol="0">
            <a:spAutoFit/>
          </a:bodyPr>
          <a:lstStyle/>
          <a:p>
            <a:r>
              <a:rPr lang="en-US" sz="2400" b="1" dirty="0">
                <a:solidFill>
                  <a:schemeClr val="bg1"/>
                </a:solidFill>
              </a:rPr>
              <a:t>Workers are setting the forms and rebar for the bus loop south of the old turf room.</a:t>
            </a:r>
          </a:p>
          <a:p>
            <a:endParaRPr lang="en-US" sz="2400" b="1" dirty="0">
              <a:solidFill>
                <a:schemeClr val="bg1"/>
              </a:solidFill>
            </a:endParaRPr>
          </a:p>
        </p:txBody>
      </p:sp>
      <p:pic>
        <p:nvPicPr>
          <p:cNvPr id="4" name="Picture 3">
            <a:extLst>
              <a:ext uri="{FF2B5EF4-FFF2-40B4-BE49-F238E27FC236}">
                <a16:creationId xmlns:a16="http://schemas.microsoft.com/office/drawing/2014/main" id="{44057D4F-E35C-1E40-8FDF-D3AA032E4C66}"/>
              </a:ext>
            </a:extLst>
          </p:cNvPr>
          <p:cNvPicPr>
            <a:picLocks noChangeAspect="1"/>
          </p:cNvPicPr>
          <p:nvPr/>
        </p:nvPicPr>
        <p:blipFill>
          <a:blip r:embed="rId5"/>
          <a:stretch>
            <a:fillRect/>
          </a:stretch>
        </p:blipFill>
        <p:spPr>
          <a:xfrm>
            <a:off x="2107784" y="866899"/>
            <a:ext cx="8473129" cy="4424856"/>
          </a:xfrm>
          <a:prstGeom prst="rect">
            <a:avLst/>
          </a:prstGeom>
          <a:ln w="19050">
            <a:solidFill>
              <a:schemeClr val="bg1"/>
            </a:solidFill>
          </a:ln>
        </p:spPr>
      </p:pic>
    </p:spTree>
    <p:extLst>
      <p:ext uri="{BB962C8B-B14F-4D97-AF65-F5344CB8AC3E}">
        <p14:creationId xmlns:p14="http://schemas.microsoft.com/office/powerpoint/2010/main" val="136213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5" name="TextBox 4">
            <a:extLst>
              <a:ext uri="{FF2B5EF4-FFF2-40B4-BE49-F238E27FC236}">
                <a16:creationId xmlns:a16="http://schemas.microsoft.com/office/drawing/2014/main" id="{D64DCF03-59F7-0545-9BFC-3D229AA3BA57}"/>
              </a:ext>
            </a:extLst>
          </p:cNvPr>
          <p:cNvSpPr txBox="1"/>
          <p:nvPr/>
        </p:nvSpPr>
        <p:spPr>
          <a:xfrm>
            <a:off x="4660316" y="273994"/>
            <a:ext cx="3278205" cy="584775"/>
          </a:xfrm>
          <a:prstGeom prst="rect">
            <a:avLst/>
          </a:prstGeom>
          <a:noFill/>
        </p:spPr>
        <p:txBody>
          <a:bodyPr wrap="none" rtlCol="0">
            <a:spAutoFit/>
          </a:bodyPr>
          <a:lstStyle/>
          <a:p>
            <a:r>
              <a:rPr lang="en-US" sz="3200" b="1" dirty="0">
                <a:solidFill>
                  <a:schemeClr val="bg1"/>
                </a:solidFill>
              </a:rPr>
              <a:t>LAKE COUNTRY ES</a:t>
            </a:r>
          </a:p>
        </p:txBody>
      </p:sp>
      <p:pic>
        <p:nvPicPr>
          <p:cNvPr id="11" name="Picture 10">
            <a:extLst>
              <a:ext uri="{FF2B5EF4-FFF2-40B4-BE49-F238E27FC236}">
                <a16:creationId xmlns:a16="http://schemas.microsoft.com/office/drawing/2014/main" id="{386BD69D-2C21-B441-89EB-5E0C2DA483BA}"/>
              </a:ext>
            </a:extLst>
          </p:cNvPr>
          <p:cNvPicPr>
            <a:picLocks noChangeAspect="1"/>
          </p:cNvPicPr>
          <p:nvPr/>
        </p:nvPicPr>
        <p:blipFill>
          <a:blip r:embed="rId5"/>
          <a:stretch>
            <a:fillRect/>
          </a:stretch>
        </p:blipFill>
        <p:spPr>
          <a:xfrm>
            <a:off x="290144" y="1794448"/>
            <a:ext cx="4864392" cy="3242928"/>
          </a:xfrm>
          <a:prstGeom prst="rect">
            <a:avLst/>
          </a:prstGeom>
          <a:ln w="19050">
            <a:solidFill>
              <a:schemeClr val="bg1"/>
            </a:solidFill>
          </a:ln>
        </p:spPr>
      </p:pic>
      <p:pic>
        <p:nvPicPr>
          <p:cNvPr id="13" name="Picture 12">
            <a:extLst>
              <a:ext uri="{FF2B5EF4-FFF2-40B4-BE49-F238E27FC236}">
                <a16:creationId xmlns:a16="http://schemas.microsoft.com/office/drawing/2014/main" id="{E4C57C03-5526-5E4B-8F73-B6DC203BD144}"/>
              </a:ext>
            </a:extLst>
          </p:cNvPr>
          <p:cNvPicPr>
            <a:picLocks noChangeAspect="1"/>
          </p:cNvPicPr>
          <p:nvPr/>
        </p:nvPicPr>
        <p:blipFill>
          <a:blip r:embed="rId6"/>
          <a:stretch>
            <a:fillRect/>
          </a:stretch>
        </p:blipFill>
        <p:spPr>
          <a:xfrm>
            <a:off x="4866904" y="3603171"/>
            <a:ext cx="4572000" cy="3048000"/>
          </a:xfrm>
          <a:prstGeom prst="rect">
            <a:avLst/>
          </a:prstGeom>
          <a:ln w="19050">
            <a:solidFill>
              <a:schemeClr val="bg1"/>
            </a:solidFill>
          </a:ln>
        </p:spPr>
      </p:pic>
      <p:pic>
        <p:nvPicPr>
          <p:cNvPr id="9" name="Picture 8">
            <a:extLst>
              <a:ext uri="{FF2B5EF4-FFF2-40B4-BE49-F238E27FC236}">
                <a16:creationId xmlns:a16="http://schemas.microsoft.com/office/drawing/2014/main" id="{7DDD35E0-C86A-6545-9971-0293CB996EAD}"/>
              </a:ext>
            </a:extLst>
          </p:cNvPr>
          <p:cNvPicPr>
            <a:picLocks noChangeAspect="1"/>
          </p:cNvPicPr>
          <p:nvPr/>
        </p:nvPicPr>
        <p:blipFill>
          <a:blip r:embed="rId7"/>
          <a:stretch>
            <a:fillRect/>
          </a:stretch>
        </p:blipFill>
        <p:spPr>
          <a:xfrm>
            <a:off x="7241968" y="858769"/>
            <a:ext cx="4572000" cy="3048000"/>
          </a:xfrm>
          <a:prstGeom prst="rect">
            <a:avLst/>
          </a:prstGeom>
          <a:ln w="19050">
            <a:solidFill>
              <a:schemeClr val="bg1"/>
            </a:solidFill>
          </a:ln>
        </p:spPr>
      </p:pic>
      <p:sp>
        <p:nvSpPr>
          <p:cNvPr id="14" name="TextBox 13">
            <a:extLst>
              <a:ext uri="{FF2B5EF4-FFF2-40B4-BE49-F238E27FC236}">
                <a16:creationId xmlns:a16="http://schemas.microsoft.com/office/drawing/2014/main" id="{AD93AF83-0D11-0D48-AE75-BDCBE2407DB7}"/>
              </a:ext>
            </a:extLst>
          </p:cNvPr>
          <p:cNvSpPr txBox="1"/>
          <p:nvPr/>
        </p:nvSpPr>
        <p:spPr>
          <a:xfrm>
            <a:off x="744574" y="5127171"/>
            <a:ext cx="3915742" cy="830997"/>
          </a:xfrm>
          <a:prstGeom prst="rect">
            <a:avLst/>
          </a:prstGeom>
          <a:noFill/>
        </p:spPr>
        <p:txBody>
          <a:bodyPr wrap="square" rtlCol="0">
            <a:spAutoFit/>
          </a:bodyPr>
          <a:lstStyle/>
          <a:p>
            <a:r>
              <a:rPr lang="en-US" sz="2400" b="1" dirty="0">
                <a:solidFill>
                  <a:schemeClr val="bg1"/>
                </a:solidFill>
              </a:rPr>
              <a:t>Prepping for the driveway entrance from Spring Street.</a:t>
            </a:r>
          </a:p>
        </p:txBody>
      </p:sp>
      <p:sp>
        <p:nvSpPr>
          <p:cNvPr id="2" name="TextBox 1">
            <a:extLst>
              <a:ext uri="{FF2B5EF4-FFF2-40B4-BE49-F238E27FC236}">
                <a16:creationId xmlns:a16="http://schemas.microsoft.com/office/drawing/2014/main" id="{412CDB22-C60E-734B-A71E-4E088BF557BF}"/>
              </a:ext>
            </a:extLst>
          </p:cNvPr>
          <p:cNvSpPr txBox="1"/>
          <p:nvPr/>
        </p:nvSpPr>
        <p:spPr>
          <a:xfrm>
            <a:off x="5183106" y="1371792"/>
            <a:ext cx="2113613" cy="1938992"/>
          </a:xfrm>
          <a:prstGeom prst="rect">
            <a:avLst/>
          </a:prstGeom>
          <a:noFill/>
        </p:spPr>
        <p:txBody>
          <a:bodyPr wrap="square" rtlCol="0">
            <a:spAutoFit/>
          </a:bodyPr>
          <a:lstStyle/>
          <a:p>
            <a:r>
              <a:rPr lang="en-US" sz="2400" b="1" dirty="0">
                <a:solidFill>
                  <a:schemeClr val="bg1"/>
                </a:solidFill>
              </a:rPr>
              <a:t>Irrigation installation for the detention pond is in progress.</a:t>
            </a:r>
          </a:p>
        </p:txBody>
      </p:sp>
      <p:sp>
        <p:nvSpPr>
          <p:cNvPr id="3" name="TextBox 2">
            <a:extLst>
              <a:ext uri="{FF2B5EF4-FFF2-40B4-BE49-F238E27FC236}">
                <a16:creationId xmlns:a16="http://schemas.microsoft.com/office/drawing/2014/main" id="{2D0B7B37-E6DF-4B4C-BFE2-271341374781}"/>
              </a:ext>
            </a:extLst>
          </p:cNvPr>
          <p:cNvSpPr txBox="1"/>
          <p:nvPr/>
        </p:nvSpPr>
        <p:spPr>
          <a:xfrm>
            <a:off x="9527968" y="4069896"/>
            <a:ext cx="2482591" cy="2308324"/>
          </a:xfrm>
          <a:prstGeom prst="rect">
            <a:avLst/>
          </a:prstGeom>
          <a:noFill/>
        </p:spPr>
        <p:txBody>
          <a:bodyPr wrap="square" rtlCol="0">
            <a:spAutoFit/>
          </a:bodyPr>
          <a:lstStyle/>
          <a:p>
            <a:r>
              <a:rPr lang="en-US" sz="2400" b="1" dirty="0">
                <a:solidFill>
                  <a:schemeClr val="bg1"/>
                </a:solidFill>
              </a:rPr>
              <a:t>Parent drop-off on the north side of the building has been poured and tied in to the main entrance.</a:t>
            </a:r>
          </a:p>
        </p:txBody>
      </p:sp>
    </p:spTree>
    <p:extLst>
      <p:ext uri="{BB962C8B-B14F-4D97-AF65-F5344CB8AC3E}">
        <p14:creationId xmlns:p14="http://schemas.microsoft.com/office/powerpoint/2010/main" val="235266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2" name="TextBox 11">
            <a:extLst>
              <a:ext uri="{FF2B5EF4-FFF2-40B4-BE49-F238E27FC236}">
                <a16:creationId xmlns:a16="http://schemas.microsoft.com/office/drawing/2014/main" id="{ADF8F56B-2662-CD43-BD05-0AF493CFA50D}"/>
              </a:ext>
            </a:extLst>
          </p:cNvPr>
          <p:cNvSpPr txBox="1"/>
          <p:nvPr/>
        </p:nvSpPr>
        <p:spPr>
          <a:xfrm>
            <a:off x="6317274" y="4620705"/>
            <a:ext cx="5256214" cy="830997"/>
          </a:xfrm>
          <a:prstGeom prst="rect">
            <a:avLst/>
          </a:prstGeom>
          <a:noFill/>
        </p:spPr>
        <p:txBody>
          <a:bodyPr wrap="square" rtlCol="0">
            <a:spAutoFit/>
          </a:bodyPr>
          <a:lstStyle/>
          <a:p>
            <a:r>
              <a:rPr lang="en-US" sz="2400" b="1" dirty="0">
                <a:solidFill>
                  <a:schemeClr val="bg1"/>
                </a:solidFill>
              </a:rPr>
              <a:t>Stone and brick are being installed in the front of the building. </a:t>
            </a:r>
          </a:p>
        </p:txBody>
      </p:sp>
      <p:pic>
        <p:nvPicPr>
          <p:cNvPr id="8" name="Picture 7">
            <a:extLst>
              <a:ext uri="{FF2B5EF4-FFF2-40B4-BE49-F238E27FC236}">
                <a16:creationId xmlns:a16="http://schemas.microsoft.com/office/drawing/2014/main" id="{CF9E407A-17C4-9D47-99DA-AF2BB982E086}"/>
              </a:ext>
            </a:extLst>
          </p:cNvPr>
          <p:cNvPicPr>
            <a:picLocks noChangeAspect="1"/>
          </p:cNvPicPr>
          <p:nvPr/>
        </p:nvPicPr>
        <p:blipFill>
          <a:blip r:embed="rId5"/>
          <a:stretch>
            <a:fillRect/>
          </a:stretch>
        </p:blipFill>
        <p:spPr>
          <a:xfrm>
            <a:off x="5532697" y="233815"/>
            <a:ext cx="6380408" cy="4253605"/>
          </a:xfrm>
          <a:prstGeom prst="rect">
            <a:avLst/>
          </a:prstGeom>
          <a:ln w="19050">
            <a:solidFill>
              <a:schemeClr val="bg1"/>
            </a:solidFill>
          </a:ln>
        </p:spPr>
      </p:pic>
      <p:pic>
        <p:nvPicPr>
          <p:cNvPr id="10" name="Picture 9">
            <a:extLst>
              <a:ext uri="{FF2B5EF4-FFF2-40B4-BE49-F238E27FC236}">
                <a16:creationId xmlns:a16="http://schemas.microsoft.com/office/drawing/2014/main" id="{F0C248C6-E06E-014A-9899-A4E779F72D34}"/>
              </a:ext>
            </a:extLst>
          </p:cNvPr>
          <p:cNvPicPr>
            <a:picLocks noChangeAspect="1"/>
          </p:cNvPicPr>
          <p:nvPr/>
        </p:nvPicPr>
        <p:blipFill>
          <a:blip r:embed="rId6"/>
          <a:stretch>
            <a:fillRect/>
          </a:stretch>
        </p:blipFill>
        <p:spPr>
          <a:xfrm>
            <a:off x="300742" y="2615648"/>
            <a:ext cx="5815244" cy="3876829"/>
          </a:xfrm>
          <a:prstGeom prst="rect">
            <a:avLst/>
          </a:prstGeom>
          <a:ln w="19050">
            <a:solidFill>
              <a:schemeClr val="bg1"/>
            </a:solidFill>
          </a:ln>
        </p:spPr>
      </p:pic>
    </p:spTree>
    <p:extLst>
      <p:ext uri="{BB962C8B-B14F-4D97-AF65-F5344CB8AC3E}">
        <p14:creationId xmlns:p14="http://schemas.microsoft.com/office/powerpoint/2010/main" val="1198318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3D84E2F6FB1944BF91CE01D4BF8844" ma:contentTypeVersion="13" ma:contentTypeDescription="Create a new document." ma:contentTypeScope="" ma:versionID="d7819b71fd3688d841f02e9a2923b9ac">
  <xsd:schema xmlns:xsd="http://www.w3.org/2001/XMLSchema" xmlns:xs="http://www.w3.org/2001/XMLSchema" xmlns:p="http://schemas.microsoft.com/office/2006/metadata/properties" xmlns:ns3="9df80b2f-46d2-4a08-ae06-a314dd06e594" xmlns:ns4="c4f6b82e-230e-4045-9f9b-3405b88e12bd" targetNamespace="http://schemas.microsoft.com/office/2006/metadata/properties" ma:root="true" ma:fieldsID="d4d0ccffbf81d4fa25e683b982ac43a7" ns3:_="" ns4:_="">
    <xsd:import namespace="9df80b2f-46d2-4a08-ae06-a314dd06e594"/>
    <xsd:import namespace="c4f6b82e-230e-4045-9f9b-3405b88e12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80b2f-46d2-4a08-ae06-a314dd06e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f6b82e-230e-4045-9f9b-3405b88e12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595A60-F1E5-485D-8958-548F26ABFEC0}">
  <ds:schemaRefs>
    <ds:schemaRef ds:uri="http://schemas.microsoft.com/sharepoint/v3/contenttype/forms"/>
  </ds:schemaRefs>
</ds:datastoreItem>
</file>

<file path=customXml/itemProps2.xml><?xml version="1.0" encoding="utf-8"?>
<ds:datastoreItem xmlns:ds="http://schemas.openxmlformats.org/officeDocument/2006/customXml" ds:itemID="{FEEC3EFE-386B-4088-92EF-9A2E74818EB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E7C778F-2606-41F3-86B5-9AB67DE98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80b2f-46d2-4a08-ae06-a314dd06e594"/>
    <ds:schemaRef ds:uri="c4f6b82e-230e-4045-9f9b-3405b88e1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13082</TotalTime>
  <Words>507</Words>
  <Application>Microsoft Office PowerPoint</Application>
  <PresentationFormat>Widescreen</PresentationFormat>
  <Paragraphs>56</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D. Nethery</dc:creator>
  <cp:lastModifiedBy>Alisa Harner</cp:lastModifiedBy>
  <cp:revision>392</cp:revision>
  <dcterms:created xsi:type="dcterms:W3CDTF">2019-04-09T16:54:08Z</dcterms:created>
  <dcterms:modified xsi:type="dcterms:W3CDTF">2021-03-23T18:47:12Z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0x010100573D84E2F6FB1944BF91CE01D4BF8844</vt:lpwstr>
  </property>
</Properties>
</file>